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73" r:id="rId4"/>
    <p:sldId id="274" r:id="rId5"/>
    <p:sldId id="283" r:id="rId6"/>
    <p:sldId id="285" r:id="rId7"/>
    <p:sldId id="287" r:id="rId8"/>
    <p:sldId id="289" r:id="rId9"/>
    <p:sldId id="290" r:id="rId10"/>
    <p:sldId id="292" r:id="rId11"/>
    <p:sldId id="294" r:id="rId12"/>
    <p:sldId id="295" r:id="rId13"/>
    <p:sldId id="296" r:id="rId14"/>
    <p:sldId id="297" r:id="rId15"/>
    <p:sldId id="305" r:id="rId16"/>
    <p:sldId id="298" r:id="rId17"/>
    <p:sldId id="299" r:id="rId18"/>
    <p:sldId id="300" r:id="rId19"/>
    <p:sldId id="302" r:id="rId20"/>
    <p:sldId id="303" r:id="rId21"/>
    <p:sldId id="304" r:id="rId22"/>
    <p:sldId id="282" r:id="rId23"/>
  </p:sldIdLst>
  <p:sldSz cx="18288000" cy="10287000"/>
  <p:notesSz cx="6858000" cy="9144000"/>
  <p:embeddedFontLs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Bold" panose="00000800000000000000" charset="0"/>
      <p:regular r:id="rId29"/>
      <p:bold r:id="rId30"/>
    </p:embeddedFont>
    <p:embeddedFont>
      <p:font typeface="Montserrat Ultra-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023" autoAdjust="0"/>
  </p:normalViewPr>
  <p:slideViewPr>
    <p:cSldViewPr>
      <p:cViewPr varScale="1">
        <p:scale>
          <a:sx n="71" d="100"/>
          <a:sy n="71" d="100"/>
        </p:scale>
        <p:origin x="612" y="-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9E080-8F0B-4796-9612-408C430CFF0F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7DD0F-EFA1-45B4-94E4-C36DA9F793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958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sv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400000">
            <a:off x="-958599" y="-1382949"/>
            <a:ext cx="4234775" cy="2317577"/>
          </a:xfrm>
          <a:custGeom>
            <a:avLst/>
            <a:gdLst/>
            <a:ahLst/>
            <a:cxnLst/>
            <a:rect l="l" t="t" r="r" b="b"/>
            <a:pathLst>
              <a:path w="4234775" h="2317577">
                <a:moveTo>
                  <a:pt x="0" y="0"/>
                </a:moveTo>
                <a:lnTo>
                  <a:pt x="4234775" y="0"/>
                </a:lnTo>
                <a:lnTo>
                  <a:pt x="4234775" y="2317577"/>
                </a:lnTo>
                <a:lnTo>
                  <a:pt x="0" y="23175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16200000">
            <a:off x="15515892" y="1354055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5400000">
            <a:off x="5837462" y="198286"/>
            <a:ext cx="1195704" cy="3389882"/>
          </a:xfrm>
          <a:custGeom>
            <a:avLst/>
            <a:gdLst/>
            <a:ahLst/>
            <a:cxnLst/>
            <a:rect l="l" t="t" r="r" b="b"/>
            <a:pathLst>
              <a:path w="1195704" h="3389882">
                <a:moveTo>
                  <a:pt x="0" y="0"/>
                </a:moveTo>
                <a:lnTo>
                  <a:pt x="1195704" y="0"/>
                </a:lnTo>
                <a:lnTo>
                  <a:pt x="1195704" y="3389882"/>
                </a:lnTo>
                <a:lnTo>
                  <a:pt x="0" y="33898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" y="3847766"/>
            <a:ext cx="18288000" cy="1056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38"/>
              </a:lnSpc>
            </a:pPr>
            <a:r>
              <a:rPr lang="en-US" sz="9676" spc="-638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Teste  A / B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" y="5237491"/>
            <a:ext cx="18288000" cy="626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24"/>
              </a:lnSpc>
            </a:pPr>
            <a:r>
              <a:rPr lang="en-US" sz="6000" b="1" spc="-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 o n </a:t>
            </a:r>
            <a:r>
              <a:rPr lang="en-US" sz="6000" b="1" spc="-128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6000" b="1" spc="-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c t E v e n t</a:t>
            </a: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E4459141-2F56-CA12-8BB5-D50C7A300538}"/>
              </a:ext>
            </a:extLst>
          </p:cNvPr>
          <p:cNvSpPr/>
          <p:nvPr/>
        </p:nvSpPr>
        <p:spPr>
          <a:xfrm>
            <a:off x="4113719" y="9287281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4B34B8D5-B6DD-78F8-6C23-F27DF4F64DD9}"/>
              </a:ext>
            </a:extLst>
          </p:cNvPr>
          <p:cNvSpPr/>
          <p:nvPr/>
        </p:nvSpPr>
        <p:spPr>
          <a:xfrm rot="16200000">
            <a:off x="15515893" y="9787140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8326BF-0012-CC6F-19A2-834254895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6EB584B2-6A6E-DFE5-CA74-8F4085550A79}"/>
              </a:ext>
            </a:extLst>
          </p:cNvPr>
          <p:cNvSpPr txBox="1"/>
          <p:nvPr/>
        </p:nvSpPr>
        <p:spPr>
          <a:xfrm>
            <a:off x="427845" y="1596848"/>
            <a:ext cx="8629573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Login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13A64F31-FFF8-DC18-29B3-54ABA40F563B}"/>
              </a:ext>
            </a:extLst>
          </p:cNvPr>
          <p:cNvSpPr/>
          <p:nvPr/>
        </p:nvSpPr>
        <p:spPr>
          <a:xfrm rot="5400000">
            <a:off x="-1813161" y="-22635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9AA99A3D-9FE1-E81A-49FF-5626F3551845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ABE5AA36-4705-0A0B-02B5-07B8C991EFF2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F3AED995-91D5-A872-5612-3A7D4900D3AB}"/>
              </a:ext>
            </a:extLst>
          </p:cNvPr>
          <p:cNvSpPr txBox="1"/>
          <p:nvPr/>
        </p:nvSpPr>
        <p:spPr>
          <a:xfrm>
            <a:off x="9330317" y="1554115"/>
            <a:ext cx="8525435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Registro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B8F0095-5662-C348-BE66-4BCB309B0B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7" y="2531784"/>
            <a:ext cx="8662141" cy="62484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8846269-DC67-F938-5C60-C189C400B5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318" y="2531784"/>
            <a:ext cx="852543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13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C5D90F-7C85-FB67-92E1-23CA09D4C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6">
            <a:extLst>
              <a:ext uri="{FF2B5EF4-FFF2-40B4-BE49-F238E27FC236}">
                <a16:creationId xmlns:a16="http://schemas.microsoft.com/office/drawing/2014/main" id="{D6F67B9A-4683-65CB-A2FC-1ED8CD538787}"/>
              </a:ext>
            </a:extLst>
          </p:cNvPr>
          <p:cNvSpPr/>
          <p:nvPr/>
        </p:nvSpPr>
        <p:spPr>
          <a:xfrm rot="5400000">
            <a:off x="-1315329" y="-2318245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6C920337-34F2-07C2-E3B8-2D9BD58FD7AE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710E1472-D4BD-2D36-1830-276F7D1E04BF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64DDC9DC-5444-2CC2-09F7-9BBA40D92BE8}"/>
              </a:ext>
            </a:extLst>
          </p:cNvPr>
          <p:cNvSpPr txBox="1"/>
          <p:nvPr/>
        </p:nvSpPr>
        <p:spPr>
          <a:xfrm>
            <a:off x="0" y="707789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Area-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Restrita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-do-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Usuário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4417B3C-D283-D4E5-DC9D-08E615DC39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99"/>
          <a:stretch/>
        </p:blipFill>
        <p:spPr>
          <a:xfrm>
            <a:off x="304800" y="2665946"/>
            <a:ext cx="8396868" cy="495510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1C507C3-12C5-E803-15D5-6C49BD1EFB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54"/>
          <a:stretch/>
        </p:blipFill>
        <p:spPr>
          <a:xfrm>
            <a:off x="9010076" y="1987198"/>
            <a:ext cx="8548628" cy="349405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349D378-7AEF-F9CA-5811-CDD06B051A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60"/>
          <a:stretch/>
        </p:blipFill>
        <p:spPr>
          <a:xfrm>
            <a:off x="9056519" y="5681325"/>
            <a:ext cx="8455742" cy="36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25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6780D0-7094-054A-65B6-FDA5E911A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6">
            <a:extLst>
              <a:ext uri="{FF2B5EF4-FFF2-40B4-BE49-F238E27FC236}">
                <a16:creationId xmlns:a16="http://schemas.microsoft.com/office/drawing/2014/main" id="{96AA26D5-39E9-E1E1-B46A-11219D3619B2}"/>
              </a:ext>
            </a:extLst>
          </p:cNvPr>
          <p:cNvSpPr/>
          <p:nvPr/>
        </p:nvSpPr>
        <p:spPr>
          <a:xfrm rot="5400000">
            <a:off x="-1315329" y="-2318245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25B384C2-E5EA-CF93-6C3E-9C6BA5ED08FF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C352E3A-D2C3-76C6-BE09-1400C71866EF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AFCC28B8-2B44-8434-08AE-DCF4B1A6A4A6}"/>
              </a:ext>
            </a:extLst>
          </p:cNvPr>
          <p:cNvSpPr txBox="1"/>
          <p:nvPr/>
        </p:nvSpPr>
        <p:spPr>
          <a:xfrm>
            <a:off x="0" y="707789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Pontos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de 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Melhoria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Heurísticas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de Nielsen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5503CE56-0717-6F77-28BC-BD0020335A8B}"/>
              </a:ext>
            </a:extLst>
          </p:cNvPr>
          <p:cNvSpPr txBox="1"/>
          <p:nvPr/>
        </p:nvSpPr>
        <p:spPr>
          <a:xfrm>
            <a:off x="2796555" y="2781298"/>
            <a:ext cx="5943600" cy="4561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18"/>
              </a:lnSpc>
            </a:pPr>
            <a:r>
              <a:rPr lang="pt-BR" sz="2000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01- Áreas unificadas ;</a:t>
            </a:r>
          </a:p>
          <a:p>
            <a:pPr>
              <a:lnSpc>
                <a:spcPts val="6118"/>
              </a:lnSpc>
            </a:pPr>
            <a:r>
              <a:rPr lang="pt-BR" sz="2000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02- Filtro por BUSCA ;</a:t>
            </a:r>
          </a:p>
          <a:p>
            <a:pPr>
              <a:lnSpc>
                <a:spcPts val="6118"/>
              </a:lnSpc>
            </a:pPr>
            <a:r>
              <a:rPr lang="pt-BR" sz="2000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03- Carrosséis de fotos ;</a:t>
            </a:r>
          </a:p>
          <a:p>
            <a:pPr>
              <a:lnSpc>
                <a:spcPts val="6118"/>
              </a:lnSpc>
            </a:pPr>
            <a:r>
              <a:rPr lang="pt-BR" sz="2000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04- Melhora no layout Home-Page ;</a:t>
            </a:r>
          </a:p>
          <a:p>
            <a:pPr>
              <a:lnSpc>
                <a:spcPts val="6118"/>
              </a:lnSpc>
            </a:pPr>
            <a:r>
              <a:rPr lang="pt-BR" sz="2000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05- Melhora no layout Área do Usuário ;</a:t>
            </a:r>
          </a:p>
          <a:p>
            <a:pPr>
              <a:lnSpc>
                <a:spcPts val="6118"/>
              </a:lnSpc>
            </a:pPr>
            <a:r>
              <a:rPr lang="pt-BR" sz="2000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06- Geolocalização ;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148151E-444B-0343-53E1-4D5256F9AC6C}"/>
              </a:ext>
            </a:extLst>
          </p:cNvPr>
          <p:cNvSpPr txBox="1"/>
          <p:nvPr/>
        </p:nvSpPr>
        <p:spPr>
          <a:xfrm>
            <a:off x="9296400" y="3172432"/>
            <a:ext cx="8610600" cy="3779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18"/>
              </a:lnSpc>
            </a:pPr>
            <a:r>
              <a:rPr lang="pt-BR" sz="2000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07- Dados estatísticos e estatísticas comparativas ;</a:t>
            </a:r>
          </a:p>
          <a:p>
            <a:pPr>
              <a:lnSpc>
                <a:spcPts val="6118"/>
              </a:lnSpc>
            </a:pPr>
            <a:r>
              <a:rPr lang="pt-BR" sz="2000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08- Áreas de feedbacks ;</a:t>
            </a:r>
          </a:p>
          <a:p>
            <a:pPr>
              <a:lnSpc>
                <a:spcPts val="6118"/>
              </a:lnSpc>
            </a:pPr>
            <a:r>
              <a:rPr lang="pt-BR" sz="2000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09- Melhora no modelamento de cores do site ;</a:t>
            </a:r>
          </a:p>
          <a:p>
            <a:pPr>
              <a:lnSpc>
                <a:spcPts val="6118"/>
              </a:lnSpc>
            </a:pPr>
            <a:r>
              <a:rPr lang="pt-BR" sz="2000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10- Identificador de amigos aos cards ;</a:t>
            </a:r>
          </a:p>
          <a:p>
            <a:pPr>
              <a:lnSpc>
                <a:spcPts val="6118"/>
              </a:lnSpc>
            </a:pPr>
            <a:r>
              <a:rPr lang="pt-BR" sz="2000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11- Listagem de eventos dos amigos .</a:t>
            </a:r>
          </a:p>
        </p:txBody>
      </p:sp>
    </p:spTree>
    <p:extLst>
      <p:ext uri="{BB962C8B-B14F-4D97-AF65-F5344CB8AC3E}">
        <p14:creationId xmlns:p14="http://schemas.microsoft.com/office/powerpoint/2010/main" val="1453196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C9E5FC-D394-4B60-F64F-16DC54536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6">
            <a:extLst>
              <a:ext uri="{FF2B5EF4-FFF2-40B4-BE49-F238E27FC236}">
                <a16:creationId xmlns:a16="http://schemas.microsoft.com/office/drawing/2014/main" id="{D8BD0F8C-FF07-E0A2-AA05-99AC778402D4}"/>
              </a:ext>
            </a:extLst>
          </p:cNvPr>
          <p:cNvSpPr/>
          <p:nvPr/>
        </p:nvSpPr>
        <p:spPr>
          <a:xfrm rot="5400000">
            <a:off x="-1315329" y="-2318245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5415740D-4938-C52F-192F-39BC59870338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EA73A561-E8CB-2CF6-A754-9B8DD67AF3C9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F59EF586-2D00-3FE6-3954-99D84DCE6EE5}"/>
              </a:ext>
            </a:extLst>
          </p:cNvPr>
          <p:cNvSpPr txBox="1"/>
          <p:nvPr/>
        </p:nvSpPr>
        <p:spPr>
          <a:xfrm>
            <a:off x="0" y="342900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Pontos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de 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Melhoria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Heurísticas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de Nielsen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36FF62-2977-B8D7-E1F0-B028ECA1A6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173" y="2248346"/>
            <a:ext cx="14889653" cy="699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58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4341AD-F0C5-D779-D0A1-261894B06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6">
            <a:extLst>
              <a:ext uri="{FF2B5EF4-FFF2-40B4-BE49-F238E27FC236}">
                <a16:creationId xmlns:a16="http://schemas.microsoft.com/office/drawing/2014/main" id="{270F26FA-2677-662A-4516-D689D4493230}"/>
              </a:ext>
            </a:extLst>
          </p:cNvPr>
          <p:cNvSpPr/>
          <p:nvPr/>
        </p:nvSpPr>
        <p:spPr>
          <a:xfrm rot="5400000">
            <a:off x="-1315329" y="-2318245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D14D1E1C-0AD8-107F-C478-A9C24BCD855D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4191D7E4-99CC-1F49-8691-316423AE8875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D2DA0617-30E7-D741-077B-9F77D4BC6D30}"/>
              </a:ext>
            </a:extLst>
          </p:cNvPr>
          <p:cNvSpPr txBox="1"/>
          <p:nvPr/>
        </p:nvSpPr>
        <p:spPr>
          <a:xfrm>
            <a:off x="0" y="342900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Pontos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de 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Melhoria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Heurísticas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de Nielsen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7620D9-0686-C992-5D43-EF2E782C75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173" y="2303441"/>
            <a:ext cx="14889653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9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AB6ECC-F2CB-1EA4-F960-30FAC27A3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AAE0938A-5A79-D8CE-9800-921C40169727}"/>
              </a:ext>
            </a:extLst>
          </p:cNvPr>
          <p:cNvSpPr txBox="1"/>
          <p:nvPr/>
        </p:nvSpPr>
        <p:spPr>
          <a:xfrm>
            <a:off x="-1" y="1091567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 as coletas</a:t>
            </a:r>
          </a:p>
        </p:txBody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id="{C2A43842-74F3-A7A7-1281-902793D66B49}"/>
              </a:ext>
            </a:extLst>
          </p:cNvPr>
          <p:cNvSpPr/>
          <p:nvPr/>
        </p:nvSpPr>
        <p:spPr>
          <a:xfrm rot="5400000">
            <a:off x="-18893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2B94AE6E-19AE-47CF-902B-66FAFE87461E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18">
            <a:extLst>
              <a:ext uri="{FF2B5EF4-FFF2-40B4-BE49-F238E27FC236}">
                <a16:creationId xmlns:a16="http://schemas.microsoft.com/office/drawing/2014/main" id="{17656A4A-8755-2DE2-75E4-F38688C94B35}"/>
              </a:ext>
            </a:extLst>
          </p:cNvPr>
          <p:cNvSpPr/>
          <p:nvPr/>
        </p:nvSpPr>
        <p:spPr>
          <a:xfrm rot="5400000">
            <a:off x="15408039" y="10233260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C3691E1-0D77-769D-1BAF-52920EBDE763}"/>
              </a:ext>
            </a:extLst>
          </p:cNvPr>
          <p:cNvSpPr txBox="1"/>
          <p:nvPr/>
        </p:nvSpPr>
        <p:spPr>
          <a:xfrm>
            <a:off x="6515099" y="2857500"/>
            <a:ext cx="5257800" cy="2862322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PERSONAS RESPONDENTES</a:t>
            </a: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Amanda, 21 anos, Mulher;</a:t>
            </a: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Ligia, 55 anos, Mulher.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Laise</a:t>
            </a: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, 29 anos, Mulher.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Paulo, 25 anos, Homem;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Paulo, 26 anos, Homem.</a:t>
            </a: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Karolina, 47 anos, Mulher.</a:t>
            </a:r>
          </a:p>
          <a:p>
            <a:pPr lvl="1"/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84B194-0CD7-DD0E-DACD-6CECDC65A6FF}"/>
              </a:ext>
            </a:extLst>
          </p:cNvPr>
          <p:cNvSpPr txBox="1"/>
          <p:nvPr/>
        </p:nvSpPr>
        <p:spPr>
          <a:xfrm>
            <a:off x="5410199" y="5905500"/>
            <a:ext cx="7467601" cy="2031325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PREFERENCIA DE VERSÃO</a:t>
            </a:r>
          </a:p>
          <a:p>
            <a:pPr lvl="2"/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lvl="2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Todas as amostras tiveram como preferência a segunda versão, pois apresenta funcionalidade claras e design mais organizado.</a:t>
            </a: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lvl="1"/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630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916EF7-18A1-4A02-9F66-DBF82A143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6">
            <a:extLst>
              <a:ext uri="{FF2B5EF4-FFF2-40B4-BE49-F238E27FC236}">
                <a16:creationId xmlns:a16="http://schemas.microsoft.com/office/drawing/2014/main" id="{0A6A7DDB-0584-0196-1764-22ACF4AEC645}"/>
              </a:ext>
            </a:extLst>
          </p:cNvPr>
          <p:cNvSpPr/>
          <p:nvPr/>
        </p:nvSpPr>
        <p:spPr>
          <a:xfrm rot="5400000">
            <a:off x="-1315329" y="-2318245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5A022654-FCE9-D632-D75E-D506AD48157A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C42CF820-304A-CA7D-51F5-A0ADA2C87719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1F54B26F-756A-5D78-84A5-85BB2853A1B2}"/>
              </a:ext>
            </a:extLst>
          </p:cNvPr>
          <p:cNvSpPr txBox="1"/>
          <p:nvPr/>
        </p:nvSpPr>
        <p:spPr>
          <a:xfrm>
            <a:off x="0" y="342900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Pontos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de 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Melhoria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Heurísticas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de Nielsen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9BB69E-450C-60F1-12A5-FA21092116FD}"/>
              </a:ext>
            </a:extLst>
          </p:cNvPr>
          <p:cNvSpPr txBox="1"/>
          <p:nvPr/>
        </p:nvSpPr>
        <p:spPr>
          <a:xfrm>
            <a:off x="654424" y="2566418"/>
            <a:ext cx="5058555" cy="621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118"/>
              </a:lnSpc>
            </a:pPr>
            <a:r>
              <a:rPr lang="pt-BR" sz="1800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02- Filtro por BUSCA ;</a:t>
            </a:r>
          </a:p>
          <a:p>
            <a:pPr>
              <a:lnSpc>
                <a:spcPts val="6118"/>
              </a:lnSpc>
            </a:pPr>
            <a:r>
              <a:rPr lang="pt-BR" sz="1800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03- Carrosséis de fotos ;</a:t>
            </a:r>
          </a:p>
          <a:p>
            <a:pPr>
              <a:lnSpc>
                <a:spcPts val="6118"/>
              </a:lnSpc>
            </a:pPr>
            <a:r>
              <a:rPr lang="pt-BR" sz="1800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04- Melhora no layout Home-Page ;</a:t>
            </a:r>
          </a:p>
          <a:p>
            <a:pPr>
              <a:lnSpc>
                <a:spcPts val="6118"/>
              </a:lnSpc>
            </a:pPr>
            <a:r>
              <a:rPr lang="pt-BR" sz="1800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09- Melhora no modelamento de cores do site ;</a:t>
            </a:r>
          </a:p>
          <a:p>
            <a:pPr>
              <a:lnSpc>
                <a:spcPts val="6118"/>
              </a:lnSpc>
            </a:pPr>
            <a:r>
              <a:rPr lang="pt-BR" sz="1800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10- Identificador de amigos aos cards ;</a:t>
            </a:r>
          </a:p>
          <a:p>
            <a:pPr>
              <a:lnSpc>
                <a:spcPts val="6118"/>
              </a:lnSpc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  <a:ea typeface="Montserrat Bold"/>
              <a:cs typeface="Montserrat Bold"/>
              <a:sym typeface="Montserrat Bold"/>
            </a:endParaRPr>
          </a:p>
          <a:p>
            <a:pPr>
              <a:lnSpc>
                <a:spcPts val="6118"/>
              </a:lnSpc>
            </a:pPr>
            <a:endParaRPr lang="pt-BR" sz="1800" b="1" dirty="0">
              <a:solidFill>
                <a:schemeClr val="bg1"/>
              </a:solidFill>
              <a:latin typeface="Montserrat" panose="00000500000000000000" pitchFamily="2" charset="0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CF1590F-D40B-7AE6-7959-B459DCFCFE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298048"/>
            <a:ext cx="11582400" cy="6558488"/>
          </a:xfrm>
          <a:prstGeom prst="rect">
            <a:avLst/>
          </a:prstGeom>
        </p:spPr>
      </p:pic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963E7CC6-7F8D-00CE-3505-34FAA9797069}"/>
              </a:ext>
            </a:extLst>
          </p:cNvPr>
          <p:cNvCxnSpPr>
            <a:cxnSpLocks/>
          </p:cNvCxnSpPr>
          <p:nvPr/>
        </p:nvCxnSpPr>
        <p:spPr>
          <a:xfrm>
            <a:off x="5410200" y="6972300"/>
            <a:ext cx="3526024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2795DF59-1282-77DF-F7C7-ADCC0B95D9FE}"/>
              </a:ext>
            </a:extLst>
          </p:cNvPr>
          <p:cNvCxnSpPr>
            <a:cxnSpLocks/>
          </p:cNvCxnSpPr>
          <p:nvPr/>
        </p:nvCxnSpPr>
        <p:spPr>
          <a:xfrm>
            <a:off x="3429000" y="3086100"/>
            <a:ext cx="5334000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020DA2A1-AA05-C704-54B3-C61770D00383}"/>
              </a:ext>
            </a:extLst>
          </p:cNvPr>
          <p:cNvCxnSpPr>
            <a:cxnSpLocks/>
          </p:cNvCxnSpPr>
          <p:nvPr/>
        </p:nvCxnSpPr>
        <p:spPr>
          <a:xfrm>
            <a:off x="3657600" y="3924300"/>
            <a:ext cx="3733800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529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5AC53C-288B-E397-674C-CC9DB03B5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6">
            <a:extLst>
              <a:ext uri="{FF2B5EF4-FFF2-40B4-BE49-F238E27FC236}">
                <a16:creationId xmlns:a16="http://schemas.microsoft.com/office/drawing/2014/main" id="{9C6E09F2-D1C9-1700-D60D-D7630DB3B52D}"/>
              </a:ext>
            </a:extLst>
          </p:cNvPr>
          <p:cNvSpPr/>
          <p:nvPr/>
        </p:nvSpPr>
        <p:spPr>
          <a:xfrm rot="5400000">
            <a:off x="-1315329" y="-2318245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200DDCB6-AE55-D7C8-C697-62A52A8FA0BF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B70769A-95D2-6749-4C06-C2566AE91A6E}"/>
              </a:ext>
            </a:extLst>
          </p:cNvPr>
          <p:cNvSpPr/>
          <p:nvPr/>
        </p:nvSpPr>
        <p:spPr>
          <a:xfrm rot="5400000">
            <a:off x="15684214" y="10874303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D48CF72F-B7DA-8E6B-98C4-4B9F6DE31A80}"/>
              </a:ext>
            </a:extLst>
          </p:cNvPr>
          <p:cNvSpPr txBox="1"/>
          <p:nvPr/>
        </p:nvSpPr>
        <p:spPr>
          <a:xfrm>
            <a:off x="0" y="342900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Pontos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de 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Melhoria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Heurísticas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de Nielsen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3222A86-CD69-1374-21E1-6569985CDAE3}"/>
              </a:ext>
            </a:extLst>
          </p:cNvPr>
          <p:cNvSpPr txBox="1"/>
          <p:nvPr/>
        </p:nvSpPr>
        <p:spPr>
          <a:xfrm>
            <a:off x="6248400" y="2806627"/>
            <a:ext cx="3124200" cy="2300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118"/>
              </a:lnSpc>
            </a:pPr>
            <a:r>
              <a:rPr lang="pt-BR" sz="2000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01- Áreas unificadas ;</a:t>
            </a:r>
          </a:p>
          <a:p>
            <a:pPr>
              <a:lnSpc>
                <a:spcPts val="6118"/>
              </a:lnSpc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  <a:ea typeface="Montserrat Bold"/>
              <a:cs typeface="Montserrat Bold"/>
              <a:sym typeface="Montserrat Bold"/>
            </a:endParaRPr>
          </a:p>
          <a:p>
            <a:pPr>
              <a:lnSpc>
                <a:spcPts val="6118"/>
              </a:lnSpc>
            </a:pPr>
            <a:endParaRPr lang="pt-BR" sz="1800" b="1" dirty="0">
              <a:solidFill>
                <a:schemeClr val="bg1"/>
              </a:solidFill>
              <a:latin typeface="Montserrat" panose="00000500000000000000" pitchFamily="2" charset="0"/>
              <a:ea typeface="Montserrat Bold"/>
              <a:cs typeface="Montserrat Bold"/>
              <a:sym typeface="Montserrat Bold"/>
            </a:endParaRP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0D7CBA0A-005B-BFEB-C330-68319DB9E9C6}"/>
              </a:ext>
            </a:extLst>
          </p:cNvPr>
          <p:cNvCxnSpPr>
            <a:cxnSpLocks/>
          </p:cNvCxnSpPr>
          <p:nvPr/>
        </p:nvCxnSpPr>
        <p:spPr>
          <a:xfrm>
            <a:off x="9372600" y="3390900"/>
            <a:ext cx="3581400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D386D0E4-C6D6-1720-D9D8-B47BCEA8A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591" y="2215777"/>
            <a:ext cx="4758152" cy="74426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63DAF95-2926-00A3-52CD-499ED8483F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68" y="4350172"/>
            <a:ext cx="9309247" cy="5771046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D14E2AAD-B89E-C762-1DAB-769DE995A14E}"/>
              </a:ext>
            </a:extLst>
          </p:cNvPr>
          <p:cNvCxnSpPr>
            <a:cxnSpLocks/>
          </p:cNvCxnSpPr>
          <p:nvPr/>
        </p:nvCxnSpPr>
        <p:spPr>
          <a:xfrm>
            <a:off x="7776769" y="3561880"/>
            <a:ext cx="0" cy="78829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063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2E8216-FF7A-A4F7-394A-279A82768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6">
            <a:extLst>
              <a:ext uri="{FF2B5EF4-FFF2-40B4-BE49-F238E27FC236}">
                <a16:creationId xmlns:a16="http://schemas.microsoft.com/office/drawing/2014/main" id="{FAF51BBA-1234-5A56-67F7-3D9C321EE5FC}"/>
              </a:ext>
            </a:extLst>
          </p:cNvPr>
          <p:cNvSpPr/>
          <p:nvPr/>
        </p:nvSpPr>
        <p:spPr>
          <a:xfrm rot="5400000">
            <a:off x="-1315329" y="-2318245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4E9A3780-51DB-8424-3F6D-7FAC927A1CAB}"/>
              </a:ext>
            </a:extLst>
          </p:cNvPr>
          <p:cNvSpPr/>
          <p:nvPr/>
        </p:nvSpPr>
        <p:spPr>
          <a:xfrm rot="5400000">
            <a:off x="1107850" y="8507187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22A9FC9F-32C6-7AF6-5453-E9DF04C1023C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8B2A37A2-0E05-C1C5-41EB-B20A62A1EA8C}"/>
              </a:ext>
            </a:extLst>
          </p:cNvPr>
          <p:cNvSpPr txBox="1"/>
          <p:nvPr/>
        </p:nvSpPr>
        <p:spPr>
          <a:xfrm>
            <a:off x="0" y="342900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Pontos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de 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Melhoria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Heurísticas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de Nielsen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EB213E9-BB22-55BA-0B1B-AAE40F4A642C}"/>
              </a:ext>
            </a:extLst>
          </p:cNvPr>
          <p:cNvSpPr txBox="1"/>
          <p:nvPr/>
        </p:nvSpPr>
        <p:spPr>
          <a:xfrm>
            <a:off x="11731499" y="3089690"/>
            <a:ext cx="5058555" cy="2300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118"/>
              </a:lnSpc>
            </a:pPr>
            <a:r>
              <a:rPr lang="pt-BR" sz="1800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05- Melhora no layout Área do Usuário ;</a:t>
            </a:r>
          </a:p>
          <a:p>
            <a:pPr>
              <a:lnSpc>
                <a:spcPts val="6118"/>
              </a:lnSpc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  <a:ea typeface="Montserrat Bold"/>
              <a:cs typeface="Montserrat Bold"/>
              <a:sym typeface="Montserrat Bold"/>
            </a:endParaRPr>
          </a:p>
          <a:p>
            <a:pPr>
              <a:lnSpc>
                <a:spcPts val="6118"/>
              </a:lnSpc>
            </a:pPr>
            <a:endParaRPr lang="pt-BR" sz="1800" b="1" dirty="0">
              <a:solidFill>
                <a:schemeClr val="bg1"/>
              </a:solidFill>
              <a:latin typeface="Montserrat" panose="00000500000000000000" pitchFamily="2" charset="0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D6080AB-8FEF-F58F-BF8D-8C2D348DA7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877" y="4349683"/>
            <a:ext cx="8803061" cy="4832417"/>
          </a:xfrm>
          <a:prstGeom prst="rect">
            <a:avLst/>
          </a:prstGeom>
        </p:spPr>
      </p:pic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973084A5-7CD0-F868-3B4E-B3E00F624F6A}"/>
              </a:ext>
            </a:extLst>
          </p:cNvPr>
          <p:cNvCxnSpPr>
            <a:cxnSpLocks/>
          </p:cNvCxnSpPr>
          <p:nvPr/>
        </p:nvCxnSpPr>
        <p:spPr>
          <a:xfrm>
            <a:off x="14260776" y="3860930"/>
            <a:ext cx="0" cy="90157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258D818D-507E-291A-583D-6CA5F1917F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20" y="4312008"/>
            <a:ext cx="8755665" cy="4859141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AC990E1-55E7-283F-F456-107925D6A769}"/>
              </a:ext>
            </a:extLst>
          </p:cNvPr>
          <p:cNvCxnSpPr>
            <a:cxnSpLocks/>
          </p:cNvCxnSpPr>
          <p:nvPr/>
        </p:nvCxnSpPr>
        <p:spPr>
          <a:xfrm>
            <a:off x="4953000" y="3860930"/>
            <a:ext cx="0" cy="891855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ECF50A2-72C0-704C-B2DE-20ED65A5B116}"/>
              </a:ext>
            </a:extLst>
          </p:cNvPr>
          <p:cNvSpPr txBox="1"/>
          <p:nvPr/>
        </p:nvSpPr>
        <p:spPr>
          <a:xfrm>
            <a:off x="3713203" y="3089690"/>
            <a:ext cx="2817900" cy="736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118"/>
              </a:lnSpc>
            </a:pPr>
            <a:r>
              <a:rPr lang="pt-BR" sz="1800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06- Geolocalização ;</a:t>
            </a:r>
          </a:p>
        </p:txBody>
      </p:sp>
    </p:spTree>
    <p:extLst>
      <p:ext uri="{BB962C8B-B14F-4D97-AF65-F5344CB8AC3E}">
        <p14:creationId xmlns:p14="http://schemas.microsoft.com/office/powerpoint/2010/main" val="3085031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23D77F-E805-00E5-5F40-F32A8B0C4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6">
            <a:extLst>
              <a:ext uri="{FF2B5EF4-FFF2-40B4-BE49-F238E27FC236}">
                <a16:creationId xmlns:a16="http://schemas.microsoft.com/office/drawing/2014/main" id="{4A5D1984-111A-2C46-8711-AA8E90A61CAD}"/>
              </a:ext>
            </a:extLst>
          </p:cNvPr>
          <p:cNvSpPr/>
          <p:nvPr/>
        </p:nvSpPr>
        <p:spPr>
          <a:xfrm rot="5400000">
            <a:off x="-1315329" y="-2318245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EB4FC8A3-FC7D-4BC1-9C22-0959504711A7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A10F000-0550-3B60-1274-FD417A36793B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2305FBB9-3C47-2091-F07C-805A94E90BE2}"/>
              </a:ext>
            </a:extLst>
          </p:cNvPr>
          <p:cNvSpPr txBox="1"/>
          <p:nvPr/>
        </p:nvSpPr>
        <p:spPr>
          <a:xfrm>
            <a:off x="0" y="342900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Pontos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de 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Melhoria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Heurísticas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de Nielsen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F27824D-DBE3-C98D-447A-DD50D4DDDCCB}"/>
              </a:ext>
            </a:extLst>
          </p:cNvPr>
          <p:cNvSpPr txBox="1"/>
          <p:nvPr/>
        </p:nvSpPr>
        <p:spPr>
          <a:xfrm>
            <a:off x="5600700" y="2476500"/>
            <a:ext cx="6324600" cy="2300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118"/>
              </a:lnSpc>
            </a:pPr>
            <a:r>
              <a:rPr lang="pt-BR" sz="1800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07- Dados estatísticos e estatísticas comparativas ;</a:t>
            </a:r>
          </a:p>
          <a:p>
            <a:pPr>
              <a:lnSpc>
                <a:spcPts val="6118"/>
              </a:lnSpc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  <a:ea typeface="Montserrat Bold"/>
              <a:cs typeface="Montserrat Bold"/>
              <a:sym typeface="Montserrat Bold"/>
            </a:endParaRPr>
          </a:p>
          <a:p>
            <a:pPr>
              <a:lnSpc>
                <a:spcPts val="6118"/>
              </a:lnSpc>
            </a:pPr>
            <a:endParaRPr lang="pt-BR" sz="1800" b="1" dirty="0">
              <a:solidFill>
                <a:schemeClr val="bg1"/>
              </a:solidFill>
              <a:latin typeface="Montserrat" panose="00000500000000000000" pitchFamily="2" charset="0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5363F7E-413A-3C14-8D31-850A953216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771900"/>
            <a:ext cx="13563600" cy="5695893"/>
          </a:xfrm>
          <a:prstGeom prst="rect">
            <a:avLst/>
          </a:prstGeom>
        </p:spPr>
      </p:pic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13FF341F-4EDB-1DB5-58DB-1D11FFA855DD}"/>
              </a:ext>
            </a:extLst>
          </p:cNvPr>
          <p:cNvCxnSpPr>
            <a:cxnSpLocks/>
          </p:cNvCxnSpPr>
          <p:nvPr/>
        </p:nvCxnSpPr>
        <p:spPr>
          <a:xfrm>
            <a:off x="8763000" y="3390900"/>
            <a:ext cx="381000" cy="160020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684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93135" y="3238500"/>
            <a:ext cx="3550865" cy="5288069"/>
            <a:chOff x="0" y="0"/>
            <a:chExt cx="20632929" cy="221821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2955" y="1297170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Apresentação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grupo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590181" y="5602521"/>
            <a:ext cx="3550864" cy="271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Victor Müller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370499" y="3238500"/>
            <a:ext cx="3550865" cy="5288069"/>
            <a:chOff x="0" y="0"/>
            <a:chExt cx="20632929" cy="221821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367545" y="5601409"/>
            <a:ext cx="3550864" cy="272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Pedro Henrique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3" name="TextBox 43"/>
          <p:cNvSpPr txBox="1"/>
          <p:nvPr/>
        </p:nvSpPr>
        <p:spPr>
          <a:xfrm>
            <a:off x="5838658" y="6396758"/>
            <a:ext cx="3053909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Gestor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Projeto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Scrum Master;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Desenvolvedor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Front-end;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Designer;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Consultor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Usabilidade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58D80BD3-A251-61CE-3414-718B105CDB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716" y="3493297"/>
            <a:ext cx="1819794" cy="181979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7" name="TextBox 43">
            <a:extLst>
              <a:ext uri="{FF2B5EF4-FFF2-40B4-BE49-F238E27FC236}">
                <a16:creationId xmlns:a16="http://schemas.microsoft.com/office/drawing/2014/main" id="{02AA0E14-C96B-3C77-8B69-A0F5E0F00732}"/>
              </a:ext>
            </a:extLst>
          </p:cNvPr>
          <p:cNvSpPr txBox="1"/>
          <p:nvPr/>
        </p:nvSpPr>
        <p:spPr>
          <a:xfrm>
            <a:off x="5577607" y="5990499"/>
            <a:ext cx="3531258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TextBox 43">
            <a:extLst>
              <a:ext uri="{FF2B5EF4-FFF2-40B4-BE49-F238E27FC236}">
                <a16:creationId xmlns:a16="http://schemas.microsoft.com/office/drawing/2014/main" id="{AAE55E6D-2628-AA16-FAAF-5B0042AA703B}"/>
              </a:ext>
            </a:extLst>
          </p:cNvPr>
          <p:cNvSpPr txBox="1"/>
          <p:nvPr/>
        </p:nvSpPr>
        <p:spPr>
          <a:xfrm>
            <a:off x="9377347" y="5993243"/>
            <a:ext cx="3531258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TextBox 43">
            <a:extLst>
              <a:ext uri="{FF2B5EF4-FFF2-40B4-BE49-F238E27FC236}">
                <a16:creationId xmlns:a16="http://schemas.microsoft.com/office/drawing/2014/main" id="{01C299DE-8D63-F0DC-34B8-06F0A2199374}"/>
              </a:ext>
            </a:extLst>
          </p:cNvPr>
          <p:cNvSpPr txBox="1"/>
          <p:nvPr/>
        </p:nvSpPr>
        <p:spPr>
          <a:xfrm>
            <a:off x="9677400" y="6396758"/>
            <a:ext cx="3119070" cy="1631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Product Owner (PO);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Requisitos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Desenvolvedor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Back-end;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Business Intelligence (BI);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Engenheiro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Testes.</a:t>
            </a:r>
          </a:p>
        </p:txBody>
      </p:sp>
      <p:pic>
        <p:nvPicPr>
          <p:cNvPr id="5" name="Imagem 4" descr="Homem de barba e camisa preta&#10;&#10;Descrição gerada automaticamente">
            <a:extLst>
              <a:ext uri="{FF2B5EF4-FFF2-40B4-BE49-F238E27FC236}">
                <a16:creationId xmlns:a16="http://schemas.microsoft.com/office/drawing/2014/main" id="{BB5C0DA4-B52E-67FB-CBFB-5D8415AB7E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t="24584" r="19883" b="19875"/>
          <a:stretch/>
        </p:blipFill>
        <p:spPr>
          <a:xfrm>
            <a:off x="10252402" y="3455350"/>
            <a:ext cx="1782263" cy="189568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A67B65-7E02-81F8-D628-8E5F4AFDD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6">
            <a:extLst>
              <a:ext uri="{FF2B5EF4-FFF2-40B4-BE49-F238E27FC236}">
                <a16:creationId xmlns:a16="http://schemas.microsoft.com/office/drawing/2014/main" id="{C2C79870-1006-56FC-9FEE-7780ED0C0CE7}"/>
              </a:ext>
            </a:extLst>
          </p:cNvPr>
          <p:cNvSpPr/>
          <p:nvPr/>
        </p:nvSpPr>
        <p:spPr>
          <a:xfrm rot="5400000">
            <a:off x="-1315329" y="-2318245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89CDEA4F-C8B3-9CAB-B728-2112C747F0BB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24EABE0D-5BE1-7754-1C04-FE793849BC31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B0BCAB06-01CB-7976-A783-5A988B2D3789}"/>
              </a:ext>
            </a:extLst>
          </p:cNvPr>
          <p:cNvSpPr txBox="1"/>
          <p:nvPr/>
        </p:nvSpPr>
        <p:spPr>
          <a:xfrm>
            <a:off x="0" y="342900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Pontos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de 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Melhoria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Heurísticas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de Nielsen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C26A84-1B36-7959-CFE4-28DFE71489EA}"/>
              </a:ext>
            </a:extLst>
          </p:cNvPr>
          <p:cNvSpPr txBox="1"/>
          <p:nvPr/>
        </p:nvSpPr>
        <p:spPr>
          <a:xfrm>
            <a:off x="7574056" y="2476500"/>
            <a:ext cx="3139888" cy="1518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118"/>
              </a:lnSpc>
            </a:pPr>
            <a:r>
              <a:rPr lang="pt-BR" sz="1800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08- Áreas de feedbacks ;</a:t>
            </a:r>
            <a:endParaRPr lang="pt-BR" b="1" dirty="0">
              <a:solidFill>
                <a:schemeClr val="bg1"/>
              </a:solidFill>
              <a:latin typeface="Montserrat" panose="00000500000000000000" pitchFamily="2" charset="0"/>
              <a:ea typeface="Montserrat Bold"/>
              <a:cs typeface="Montserrat Bold"/>
              <a:sym typeface="Montserrat Bold"/>
            </a:endParaRPr>
          </a:p>
          <a:p>
            <a:pPr>
              <a:lnSpc>
                <a:spcPts val="6118"/>
              </a:lnSpc>
            </a:pPr>
            <a:endParaRPr lang="pt-BR" sz="1800" b="1" dirty="0">
              <a:solidFill>
                <a:schemeClr val="bg1"/>
              </a:solidFill>
              <a:latin typeface="Montserrat" panose="00000500000000000000" pitchFamily="2" charset="0"/>
              <a:ea typeface="Montserrat Bold"/>
              <a:cs typeface="Montserrat Bold"/>
              <a:sym typeface="Montserrat Bold"/>
            </a:endParaRP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0F317D39-BBC2-B0EA-2426-05F7B83EAEB4}"/>
              </a:ext>
            </a:extLst>
          </p:cNvPr>
          <p:cNvCxnSpPr>
            <a:cxnSpLocks/>
          </p:cNvCxnSpPr>
          <p:nvPr/>
        </p:nvCxnSpPr>
        <p:spPr>
          <a:xfrm flipH="1">
            <a:off x="7391400" y="3288296"/>
            <a:ext cx="1600200" cy="1235464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D6F44F8E-ECAE-9FC2-6AF1-06C50B5980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762" y="4523760"/>
            <a:ext cx="9501838" cy="437354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B1EF3AD-3CF7-58A6-8465-8A44A11405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523760"/>
            <a:ext cx="8305801" cy="4373544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F1D57F4C-4A58-667A-3B27-520097DB66E9}"/>
              </a:ext>
            </a:extLst>
          </p:cNvPr>
          <p:cNvCxnSpPr>
            <a:cxnSpLocks/>
          </p:cNvCxnSpPr>
          <p:nvPr/>
        </p:nvCxnSpPr>
        <p:spPr>
          <a:xfrm>
            <a:off x="8991600" y="3235682"/>
            <a:ext cx="1524000" cy="1288078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943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CA68D7-8D3F-835F-0694-F97542D1A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6">
            <a:extLst>
              <a:ext uri="{FF2B5EF4-FFF2-40B4-BE49-F238E27FC236}">
                <a16:creationId xmlns:a16="http://schemas.microsoft.com/office/drawing/2014/main" id="{0D632EF7-9A48-1E96-05F2-C15ACD71ED7C}"/>
              </a:ext>
            </a:extLst>
          </p:cNvPr>
          <p:cNvSpPr/>
          <p:nvPr/>
        </p:nvSpPr>
        <p:spPr>
          <a:xfrm rot="5400000">
            <a:off x="-1315329" y="-2318245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972EDDEB-968C-2905-9CC0-FFAE96F0C988}"/>
              </a:ext>
            </a:extLst>
          </p:cNvPr>
          <p:cNvSpPr/>
          <p:nvPr/>
        </p:nvSpPr>
        <p:spPr>
          <a:xfrm rot="5400000">
            <a:off x="1194445" y="8612982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68CB934-9858-D0C8-9A0A-027DA55A53DF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68242253-FC28-6C1A-6A7A-DD6BC17239EE}"/>
              </a:ext>
            </a:extLst>
          </p:cNvPr>
          <p:cNvSpPr txBox="1"/>
          <p:nvPr/>
        </p:nvSpPr>
        <p:spPr>
          <a:xfrm>
            <a:off x="0" y="342900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Pontos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de 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Melhoria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Heurísticas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de Nielsen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4FBC59F-2F6C-2FF6-E647-B89173458FF8}"/>
              </a:ext>
            </a:extLst>
          </p:cNvPr>
          <p:cNvSpPr txBox="1"/>
          <p:nvPr/>
        </p:nvSpPr>
        <p:spPr>
          <a:xfrm>
            <a:off x="6850156" y="2326918"/>
            <a:ext cx="4587688" cy="1518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118"/>
              </a:lnSpc>
            </a:pPr>
            <a:r>
              <a:rPr lang="pt-BR" sz="1800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11- Listagem de eventos dos amigos .</a:t>
            </a:r>
          </a:p>
          <a:p>
            <a:pPr>
              <a:lnSpc>
                <a:spcPts val="6118"/>
              </a:lnSpc>
            </a:pPr>
            <a:endParaRPr lang="pt-BR" sz="1800" b="1" dirty="0">
              <a:solidFill>
                <a:schemeClr val="bg1"/>
              </a:solidFill>
              <a:latin typeface="Montserrat" panose="00000500000000000000" pitchFamily="2" charset="0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1586CE1-0436-B450-5967-52B82720B2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30" y="3845282"/>
            <a:ext cx="9816776" cy="5468683"/>
          </a:xfrm>
          <a:prstGeom prst="rect">
            <a:avLst/>
          </a:prstGeom>
        </p:spPr>
      </p:pic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83A0F9E-735D-7B81-1381-451790429E1E}"/>
              </a:ext>
            </a:extLst>
          </p:cNvPr>
          <p:cNvCxnSpPr>
            <a:cxnSpLocks/>
          </p:cNvCxnSpPr>
          <p:nvPr/>
        </p:nvCxnSpPr>
        <p:spPr>
          <a:xfrm flipH="1">
            <a:off x="5486400" y="3086100"/>
            <a:ext cx="3657600" cy="129540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F32397A8-8804-9F21-8561-557F7BF80E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3200" y="4533901"/>
            <a:ext cx="7771371" cy="3815636"/>
          </a:xfrm>
          <a:prstGeom prst="rect">
            <a:avLst/>
          </a:prstGeom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2F68CEAF-FAA4-C108-2BB6-6874F0EED72F}"/>
              </a:ext>
            </a:extLst>
          </p:cNvPr>
          <p:cNvCxnSpPr>
            <a:cxnSpLocks/>
          </p:cNvCxnSpPr>
          <p:nvPr/>
        </p:nvCxnSpPr>
        <p:spPr>
          <a:xfrm>
            <a:off x="5486400" y="6134100"/>
            <a:ext cx="5715000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599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0B6661-53BA-C4F0-B269-804F805FC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CC6417D9-31CB-2D95-C614-BFE541BFB24B}"/>
              </a:ext>
            </a:extLst>
          </p:cNvPr>
          <p:cNvSpPr txBox="1"/>
          <p:nvPr/>
        </p:nvSpPr>
        <p:spPr>
          <a:xfrm>
            <a:off x="0" y="1028700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Agradecimentos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ECEC075-927B-E62E-74F3-8E1BCB46647D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9ED23FF4-F5AA-91AB-F24F-144516A4B8A4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4D9E35B-9603-DDD0-72F1-859B2ABBFBBA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5B32666-01C7-73E9-C4F0-C8A5F872EBF8}"/>
              </a:ext>
            </a:extLst>
          </p:cNvPr>
          <p:cNvSpPr txBox="1"/>
          <p:nvPr/>
        </p:nvSpPr>
        <p:spPr>
          <a:xfrm>
            <a:off x="-1" y="2738500"/>
            <a:ext cx="18288000" cy="815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4800" spc="-565" dirty="0">
                <a:solidFill>
                  <a:srgbClr val="FFFFFF"/>
                </a:solidFill>
                <a:latin typeface="Montserrat Bold" panose="00000800000000000000" charset="0"/>
                <a:ea typeface="Montserrat Ultra-Bold"/>
                <a:cs typeface="Montserrat Ultra-Bold"/>
                <a:sym typeface="Montserrat Ultra-Bold"/>
              </a:rPr>
              <a:t>Obrigado !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10CE25-7B7B-460E-0B7E-FC6DCBAACCA7}"/>
              </a:ext>
            </a:extLst>
          </p:cNvPr>
          <p:cNvSpPr txBox="1"/>
          <p:nvPr/>
        </p:nvSpPr>
        <p:spPr>
          <a:xfrm>
            <a:off x="2357135" y="4908491"/>
            <a:ext cx="6788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Nome: Victor Alexandre Müller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RA: 236366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5916085-40BA-2FE3-992A-61C2FD46E6E5}"/>
              </a:ext>
            </a:extLst>
          </p:cNvPr>
          <p:cNvSpPr txBox="1"/>
          <p:nvPr/>
        </p:nvSpPr>
        <p:spPr>
          <a:xfrm>
            <a:off x="10257593" y="4908491"/>
            <a:ext cx="6788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Nome: Pedro Henrique Duarte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RA: 236519</a:t>
            </a:r>
          </a:p>
        </p:txBody>
      </p:sp>
    </p:spTree>
    <p:extLst>
      <p:ext uri="{BB962C8B-B14F-4D97-AF65-F5344CB8AC3E}">
        <p14:creationId xmlns:p14="http://schemas.microsoft.com/office/powerpoint/2010/main" val="309813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B94BA6-42BF-2C40-D9E4-836AE8DEF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BBA674A-31FD-852F-7E43-40E2E4BE5828}"/>
              </a:ext>
            </a:extLst>
          </p:cNvPr>
          <p:cNvSpPr txBox="1"/>
          <p:nvPr/>
        </p:nvSpPr>
        <p:spPr>
          <a:xfrm>
            <a:off x="5976" y="778255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Introdução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rápida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o 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ConnectEvent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00926D03-2BF9-3230-D829-5433B2B7C449}"/>
              </a:ext>
            </a:extLst>
          </p:cNvPr>
          <p:cNvSpPr/>
          <p:nvPr/>
        </p:nvSpPr>
        <p:spPr>
          <a:xfrm rot="5400000">
            <a:off x="-1889361" y="-18825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9EEDFF5E-EDC5-8026-5331-295A2613B573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A140144-968C-926E-FAB9-776F829A526A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914400" y="3390900"/>
            <a:ext cx="16459200" cy="457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18"/>
              </a:lnSpc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O </a:t>
            </a:r>
            <a:r>
              <a:rPr lang="pt-BR" sz="2447" b="1" dirty="0" err="1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ConnectEvent</a:t>
            </a: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é uma plataforma digital Web que tem como objetivo principal conectar usuários a eventos organizados por empresários, solucionando desafios de divulgação e facilitando o acesso à informação.</a:t>
            </a:r>
          </a:p>
          <a:p>
            <a:pPr algn="ctr">
              <a:lnSpc>
                <a:spcPts val="6118"/>
              </a:lnSpc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O objetivo principal da plataforma é centralizar os eventos em um só lugar de forma que facilite a conexão entre os organizadores anunciantes aos públicos diversos, ajudando no encontro de eventos adequados ao interesse de cada usuário.</a:t>
            </a:r>
          </a:p>
        </p:txBody>
      </p:sp>
    </p:spTree>
    <p:extLst>
      <p:ext uri="{BB962C8B-B14F-4D97-AF65-F5344CB8AC3E}">
        <p14:creationId xmlns:p14="http://schemas.microsoft.com/office/powerpoint/2010/main" val="853855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883B12-2715-1B2F-32A2-41EF8A582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A87DCB1-8F3D-5115-347E-037AB387F533}"/>
              </a:ext>
            </a:extLst>
          </p:cNvPr>
          <p:cNvSpPr txBox="1"/>
          <p:nvPr/>
        </p:nvSpPr>
        <p:spPr>
          <a:xfrm>
            <a:off x="0" y="905889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antigo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B731183-7FE8-F326-D952-A84FFB2BB29E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707599ED-EDF0-1F27-60AB-17E0A3EB8AA9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2BE3AF4C-1A60-4557-96A7-2C672312397D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DE49BC5-BD27-99EC-EA5E-549262905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5182" y="2048301"/>
            <a:ext cx="12317636" cy="763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77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4FBD6-C355-1938-2CA2-CDDD4546D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56AAD81-6E31-7ADA-72EC-E9026B587E0D}"/>
              </a:ext>
            </a:extLst>
          </p:cNvPr>
          <p:cNvSpPr txBox="1"/>
          <p:nvPr/>
        </p:nvSpPr>
        <p:spPr>
          <a:xfrm>
            <a:off x="0" y="628573"/>
            <a:ext cx="89916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Home-Page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52C0341-FF29-D7A6-D3E3-FC5A61CFDD69}"/>
              </a:ext>
            </a:extLst>
          </p:cNvPr>
          <p:cNvSpPr/>
          <p:nvPr/>
        </p:nvSpPr>
        <p:spPr>
          <a:xfrm rot="5400000">
            <a:off x="-26513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338D9592-EAE0-CED3-1185-34D729AA1B86}"/>
              </a:ext>
            </a:extLst>
          </p:cNvPr>
          <p:cNvSpPr/>
          <p:nvPr/>
        </p:nvSpPr>
        <p:spPr>
          <a:xfrm rot="5400000">
            <a:off x="856007" y="8056319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A45571C0-6EED-3169-93FC-55293FDD7F3E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B2D30FF-742C-68CE-BB30-E14B1C80A6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212"/>
          <a:stretch/>
        </p:blipFill>
        <p:spPr>
          <a:xfrm>
            <a:off x="1273762" y="1563509"/>
            <a:ext cx="6634577" cy="8496300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F6F16495-2EA1-B1F3-C679-507CC3E4635E}"/>
              </a:ext>
            </a:extLst>
          </p:cNvPr>
          <p:cNvSpPr txBox="1"/>
          <p:nvPr/>
        </p:nvSpPr>
        <p:spPr>
          <a:xfrm>
            <a:off x="8195982" y="628573"/>
            <a:ext cx="97917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Card-Page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7829F8-1D56-0EE1-FD00-D31CD6FE1C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88" b="447"/>
          <a:stretch/>
        </p:blipFill>
        <p:spPr>
          <a:xfrm>
            <a:off x="8195982" y="1563509"/>
            <a:ext cx="9791700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07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C3D7D9-F7A9-1FAA-FBC7-D5193DA32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5D468E3-2CB1-2445-7801-2F5C56E199D6}"/>
              </a:ext>
            </a:extLst>
          </p:cNvPr>
          <p:cNvSpPr txBox="1"/>
          <p:nvPr/>
        </p:nvSpPr>
        <p:spPr>
          <a:xfrm>
            <a:off x="721824" y="1554115"/>
            <a:ext cx="8422175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Registro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-User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5FC9925-740B-CBBD-AEE9-6C292BCBC98C}"/>
              </a:ext>
            </a:extLst>
          </p:cNvPr>
          <p:cNvSpPr/>
          <p:nvPr/>
        </p:nvSpPr>
        <p:spPr>
          <a:xfrm rot="5400000">
            <a:off x="-1813161" y="-22635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50232CEC-8DFA-1646-E6D5-DD38892C7F59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429B19C9-55AF-EA09-2A0C-8604DB2CB5B0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F8B02B-90D5-9AFB-50C3-31845E5CD0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"/>
          <a:stretch/>
        </p:blipFill>
        <p:spPr>
          <a:xfrm>
            <a:off x="721825" y="2568775"/>
            <a:ext cx="8422175" cy="616411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133A168-8ED3-469C-789B-DD65F93058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"/>
          <a:stretch/>
        </p:blipFill>
        <p:spPr>
          <a:xfrm>
            <a:off x="9296400" y="2568775"/>
            <a:ext cx="8567218" cy="6164110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CBE9970C-7C32-AF1D-B4E1-65DF3382BD9D}"/>
              </a:ext>
            </a:extLst>
          </p:cNvPr>
          <p:cNvSpPr txBox="1"/>
          <p:nvPr/>
        </p:nvSpPr>
        <p:spPr>
          <a:xfrm>
            <a:off x="9389008" y="748981"/>
            <a:ext cx="8382001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Registro-Anunciante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63875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608DF6-50A5-07BA-EAFE-18EAF1A50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81A2C02C-A53D-3272-5DE6-FF65E9B63AF9}"/>
              </a:ext>
            </a:extLst>
          </p:cNvPr>
          <p:cNvSpPr txBox="1"/>
          <p:nvPr/>
        </p:nvSpPr>
        <p:spPr>
          <a:xfrm>
            <a:off x="714306" y="1739634"/>
            <a:ext cx="8225667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Login-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Usuário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990E7386-E30D-5472-9720-45699DA592D7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2B04EA90-B249-483F-D895-E0022CBA17F9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29ACBFF-CE02-8313-E461-98322F6C6AE1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1BFA63-51E7-06B2-93F3-156849808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"/>
          <a:stretch/>
        </p:blipFill>
        <p:spPr>
          <a:xfrm>
            <a:off x="714308" y="2674570"/>
            <a:ext cx="8225666" cy="6507530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D83A4899-6C4D-C6FC-73D1-96E4F44CBAA1}"/>
              </a:ext>
            </a:extLst>
          </p:cNvPr>
          <p:cNvSpPr txBox="1"/>
          <p:nvPr/>
        </p:nvSpPr>
        <p:spPr>
          <a:xfrm>
            <a:off x="9594595" y="854776"/>
            <a:ext cx="7839927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Login-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Anunciante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AB39C9-E7BE-1FE4-1BBC-2A415B0B94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9"/>
          <a:stretch/>
        </p:blipFill>
        <p:spPr>
          <a:xfrm>
            <a:off x="9437497" y="2719394"/>
            <a:ext cx="8154124" cy="644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91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17D8A5-15B7-B1B4-DC65-BA523584E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4060724D-7488-9C25-66C4-1241A57ADB04}"/>
              </a:ext>
            </a:extLst>
          </p:cNvPr>
          <p:cNvSpPr txBox="1"/>
          <p:nvPr/>
        </p:nvSpPr>
        <p:spPr>
          <a:xfrm>
            <a:off x="888657" y="1416465"/>
            <a:ext cx="7939045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Area-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Restrita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Usuário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7E45E9F-5E71-CD49-4D7F-09B2E72535A4}"/>
              </a:ext>
            </a:extLst>
          </p:cNvPr>
          <p:cNvSpPr/>
          <p:nvPr/>
        </p:nvSpPr>
        <p:spPr>
          <a:xfrm rot="5400000">
            <a:off x="-1315329" y="-2318245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04AF0849-1314-AC5E-A7BA-85E2F92F1C80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D347E69C-69BF-1D05-4639-4C089FBCEA8A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CD4D88-13F5-7B8B-8182-550A896F7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5"/>
          <a:stretch/>
        </p:blipFill>
        <p:spPr>
          <a:xfrm>
            <a:off x="593331" y="3236259"/>
            <a:ext cx="8428782" cy="495524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885E0C9-1692-66B1-E116-66871FEECD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"/>
          <a:stretch/>
        </p:blipFill>
        <p:spPr>
          <a:xfrm>
            <a:off x="9386449" y="3238500"/>
            <a:ext cx="8290291" cy="4953000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19472961-688E-ADEF-F33B-6822AE1AC220}"/>
              </a:ext>
            </a:extLst>
          </p:cNvPr>
          <p:cNvSpPr txBox="1"/>
          <p:nvPr/>
        </p:nvSpPr>
        <p:spPr>
          <a:xfrm>
            <a:off x="9841463" y="1416465"/>
            <a:ext cx="7808383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Area-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Restrita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Anunciante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3413848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E3BD83-12CA-8EEE-829A-859F9DB94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F31ED909-02FA-0746-7DE9-FEDD88518E68}"/>
              </a:ext>
            </a:extLst>
          </p:cNvPr>
          <p:cNvSpPr txBox="1"/>
          <p:nvPr/>
        </p:nvSpPr>
        <p:spPr>
          <a:xfrm>
            <a:off x="76200" y="2247900"/>
            <a:ext cx="98298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Segundo 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82EE4867-C43F-FC78-9C3A-585CB56F08CF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DF5AEB92-2B52-2428-5FB8-9ADFA7019050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D54121F0-A5E4-401C-DAC1-1B00101F029B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26AA1A-A9C3-A4BC-69ED-3FEC0794E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16295"/>
            <a:ext cx="5410200" cy="965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7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2584</TotalTime>
  <Words>432</Words>
  <Application>Microsoft Office PowerPoint</Application>
  <PresentationFormat>Personalizar</PresentationFormat>
  <Paragraphs>98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8" baseType="lpstr">
      <vt:lpstr>Montserrat</vt:lpstr>
      <vt:lpstr>Calibri</vt:lpstr>
      <vt:lpstr>Montserrat Bold</vt:lpstr>
      <vt:lpstr>Arial</vt:lpstr>
      <vt:lpstr>Montserrat Ultra-Bold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ENTREGA 1</dc:title>
  <dc:creator>Victor</dc:creator>
  <cp:lastModifiedBy>Victor Alexandre Müller</cp:lastModifiedBy>
  <cp:revision>60</cp:revision>
  <dcterms:created xsi:type="dcterms:W3CDTF">2006-08-16T00:00:00Z</dcterms:created>
  <dcterms:modified xsi:type="dcterms:W3CDTF">2024-12-05T16:55:14Z</dcterms:modified>
  <dc:identifier>DAGOrSMP5sA</dc:identifier>
</cp:coreProperties>
</file>